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media/image7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11" r:id="rId2"/>
    <p:sldId id="379" r:id="rId3"/>
    <p:sldId id="381" r:id="rId4"/>
    <p:sldId id="370" r:id="rId5"/>
    <p:sldId id="328" r:id="rId6"/>
    <p:sldId id="327" r:id="rId7"/>
    <p:sldId id="341" r:id="rId8"/>
    <p:sldId id="361" r:id="rId9"/>
    <p:sldId id="362" r:id="rId10"/>
    <p:sldId id="363" r:id="rId11"/>
    <p:sldId id="364" r:id="rId12"/>
    <p:sldId id="365" r:id="rId13"/>
    <p:sldId id="371" r:id="rId14"/>
    <p:sldId id="367" r:id="rId15"/>
    <p:sldId id="382" r:id="rId16"/>
    <p:sldId id="383" r:id="rId17"/>
    <p:sldId id="384" r:id="rId18"/>
    <p:sldId id="391" r:id="rId19"/>
    <p:sldId id="392" r:id="rId20"/>
    <p:sldId id="393" r:id="rId21"/>
    <p:sldId id="394" r:id="rId22"/>
    <p:sldId id="395" r:id="rId23"/>
    <p:sldId id="396" r:id="rId24"/>
    <p:sldId id="374" r:id="rId25"/>
    <p:sldId id="377" r:id="rId26"/>
    <p:sldId id="385" r:id="rId27"/>
    <p:sldId id="387" r:id="rId28"/>
    <p:sldId id="386" r:id="rId29"/>
    <p:sldId id="388" r:id="rId30"/>
    <p:sldId id="389" r:id="rId31"/>
    <p:sldId id="390" r:id="rId3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541"/>
  </p:normalViewPr>
  <p:slideViewPr>
    <p:cSldViewPr>
      <p:cViewPr>
        <p:scale>
          <a:sx n="75" d="100"/>
          <a:sy n="75" d="100"/>
        </p:scale>
        <p:origin x="840" y="36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2624" y="3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lProcess3" loCatId="process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pPr algn="ctr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ctr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12A631F8-73E8-4437-A632-1DA4C96C2081}" type="sibTrans" cxnId="{78D5CF50-3633-4A11-9FE0-D306D94A091D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37FDA6AE-027B-4120-90CE-09301A41579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AACFA7FC-124D-47F0-AAB7-D837F03A13D6}" type="sibTrans" cxnId="{97371629-EAFB-49C5-8D4C-1C2CC8EF98DA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chemeClr val="accent4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45610BF7-B096-4636-A867-71803911F6BC}" type="sibTrans" cxnId="{6393EA77-6C35-4795-B9F8-BC384CEB01BB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9C2D419A-4208-435A-8DFE-59E57C79B927}" type="parTrans" cxnId="{E9F581C8-1891-4557-8FD4-140226A54CF9}">
      <dgm:prSet/>
      <dgm:spPr/>
      <dgm:t>
        <a:bodyPr/>
        <a:lstStyle/>
        <a:p>
          <a:endParaRPr lang="en-US" sz="950"/>
        </a:p>
      </dgm:t>
    </dgm:pt>
    <dgm:pt modelId="{8F45AFFE-9FF4-4A34-B11A-ED475E2D4999}" type="sibTrans" cxnId="{E9F581C8-1891-4557-8FD4-140226A54CF9}">
      <dgm:prSet/>
      <dgm:spPr/>
      <dgm:t>
        <a:bodyPr/>
        <a:lstStyle/>
        <a:p>
          <a:endParaRPr lang="en-US" sz="950"/>
        </a:p>
      </dgm:t>
    </dgm:pt>
    <dgm:pt modelId="{8CF3E522-5D57-4AC6-A114-9011ECADB126}" type="pres">
      <dgm:prSet presAssocID="{ABB6AAD5-BB22-443A-B98E-11707CBE16C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6096381-8E40-4A96-8F38-09C01A4CFDEC}" type="pres">
      <dgm:prSet presAssocID="{62F3A35F-EA2B-462C-89DA-224952DBD84B}" presName="horFlow" presStyleCnt="0"/>
      <dgm:spPr/>
    </dgm:pt>
    <dgm:pt modelId="{C3C5C488-2D82-48FA-94E1-E6ED648AE07E}" type="pres">
      <dgm:prSet presAssocID="{62F3A35F-EA2B-462C-89DA-224952DBD84B}" presName="bigChev" presStyleLbl="node1" presStyleIdx="0" presStyleCnt="4" custScaleX="143820" custLinFactY="-32115" custLinFactNeighborX="39999" custLinFactNeighborY="-100000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373A085F-9DBE-46BF-A47E-0C735CD1391E}" type="pres">
      <dgm:prSet presAssocID="{62F3A35F-EA2B-462C-89DA-224952DBD84B}" presName="vSp" presStyleCnt="0"/>
      <dgm:spPr/>
    </dgm:pt>
    <dgm:pt modelId="{9268F6D1-F112-4A65-8301-E74A81AB70DA}" type="pres">
      <dgm:prSet presAssocID="{37FDA6AE-027B-4120-90CE-09301A415796}" presName="horFlow" presStyleCnt="0"/>
      <dgm:spPr/>
    </dgm:pt>
    <dgm:pt modelId="{5F7C99BF-9C18-4701-B642-69C8B195B816}" type="pres">
      <dgm:prSet presAssocID="{37FDA6AE-027B-4120-90CE-09301A415796}" presName="bigChev" presStyleLbl="node1" presStyleIdx="1" presStyleCnt="4" custScaleX="98879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6489C701-29A2-43EE-B483-7F35B23E0462}" type="pres">
      <dgm:prSet presAssocID="{37FDA6AE-027B-4120-90CE-09301A415796}" presName="vSp" presStyleCnt="0"/>
      <dgm:spPr/>
    </dgm:pt>
    <dgm:pt modelId="{34BC7A11-46D6-4CD3-A2C1-3FD5B3D3F123}" type="pres">
      <dgm:prSet presAssocID="{8C92A023-B595-4B7E-9FD1-86305B47363F}" presName="horFlow" presStyleCnt="0"/>
      <dgm:spPr/>
    </dgm:pt>
    <dgm:pt modelId="{803580E4-39B5-44E5-A355-43EEFE242A45}" type="pres">
      <dgm:prSet presAssocID="{8C92A023-B595-4B7E-9FD1-86305B47363F}" presName="bigChev" presStyleLbl="node1" presStyleIdx="2" presStyleCnt="4" custScaleX="129870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48968FDD-2CAD-44D2-ABC1-A074F5AEE7EE}" type="pres">
      <dgm:prSet presAssocID="{8C92A023-B595-4B7E-9FD1-86305B47363F}" presName="vSp" presStyleCnt="0"/>
      <dgm:spPr/>
    </dgm:pt>
    <dgm:pt modelId="{E5CACCF2-1E9C-4594-B0E5-63D54C4C3B51}" type="pres">
      <dgm:prSet presAssocID="{839B389E-0F3A-4E44-B6E2-13F1399C142F}" presName="horFlow" presStyleCnt="0"/>
      <dgm:spPr/>
    </dgm:pt>
    <dgm:pt modelId="{38B3533C-0604-42C2-B6E4-34D51AE7EEAA}" type="pres">
      <dgm:prSet presAssocID="{839B389E-0F3A-4E44-B6E2-13F1399C142F}" presName="bigChev" presStyleLbl="node1" presStyleIdx="3" presStyleCnt="4" custScaleX="112306" custLinFactNeighborX="-527" custLinFactNeighborY="12634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65AD0B14-531F-4D30-A535-CA43D0BDE596}" type="presOf" srcId="{839B389E-0F3A-4E44-B6E2-13F1399C142F}" destId="{38B3533C-0604-42C2-B6E4-34D51AE7EEAA}" srcOrd="0" destOrd="0" presId="urn:microsoft.com/office/officeart/2005/8/layout/lProcess3"/>
    <dgm:cxn modelId="{55F27A0B-3EC6-4B4E-B4D1-97DEB83156CC}" type="presOf" srcId="{ABB6AAD5-BB22-443A-B98E-11707CBE16C9}" destId="{8CF3E522-5D57-4AC6-A114-9011ECADB126}" srcOrd="0" destOrd="0" presId="urn:microsoft.com/office/officeart/2005/8/layout/lProcess3"/>
    <dgm:cxn modelId="{6C27A71A-D672-43BE-BAC8-191E1B3FD5F5}" type="presOf" srcId="{62F3A35F-EA2B-462C-89DA-224952DBD84B}" destId="{C3C5C488-2D82-48FA-94E1-E6ED648AE07E}" srcOrd="0" destOrd="0" presId="urn:microsoft.com/office/officeart/2005/8/layout/lProcess3"/>
    <dgm:cxn modelId="{F43351A6-D263-46C5-B310-27F8D666C774}" type="presOf" srcId="{8C92A023-B595-4B7E-9FD1-86305B47363F}" destId="{803580E4-39B5-44E5-A355-43EEFE242A45}" srcOrd="0" destOrd="0" presId="urn:microsoft.com/office/officeart/2005/8/layout/lProcess3"/>
    <dgm:cxn modelId="{BDF2FD53-C4AF-4EFD-BD08-07877154D3F7}" type="presOf" srcId="{37FDA6AE-027B-4120-90CE-09301A415796}" destId="{5F7C99BF-9C18-4701-B642-69C8B195B816}" srcOrd="0" destOrd="0" presId="urn:microsoft.com/office/officeart/2005/8/layout/lProcess3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39256097-9ACA-4618-9F49-7EB25BFF7652}" type="presParOf" srcId="{8CF3E522-5D57-4AC6-A114-9011ECADB126}" destId="{D6096381-8E40-4A96-8F38-09C01A4CFDEC}" srcOrd="0" destOrd="0" presId="urn:microsoft.com/office/officeart/2005/8/layout/lProcess3"/>
    <dgm:cxn modelId="{09E69BC3-19A4-4574-A1BB-51E7F7BE5CC8}" type="presParOf" srcId="{D6096381-8E40-4A96-8F38-09C01A4CFDEC}" destId="{C3C5C488-2D82-48FA-94E1-E6ED648AE07E}" srcOrd="0" destOrd="0" presId="urn:microsoft.com/office/officeart/2005/8/layout/lProcess3"/>
    <dgm:cxn modelId="{FB61C626-C5C7-4480-B5FB-B2BE839BB64E}" type="presParOf" srcId="{8CF3E522-5D57-4AC6-A114-9011ECADB126}" destId="{373A085F-9DBE-46BF-A47E-0C735CD1391E}" srcOrd="1" destOrd="0" presId="urn:microsoft.com/office/officeart/2005/8/layout/lProcess3"/>
    <dgm:cxn modelId="{3300FE8C-1235-4CE8-B457-72028C70B720}" type="presParOf" srcId="{8CF3E522-5D57-4AC6-A114-9011ECADB126}" destId="{9268F6D1-F112-4A65-8301-E74A81AB70DA}" srcOrd="2" destOrd="0" presId="urn:microsoft.com/office/officeart/2005/8/layout/lProcess3"/>
    <dgm:cxn modelId="{8A8DD12E-BFD9-45AD-BE24-D9DD0A1D88A2}" type="presParOf" srcId="{9268F6D1-F112-4A65-8301-E74A81AB70DA}" destId="{5F7C99BF-9C18-4701-B642-69C8B195B816}" srcOrd="0" destOrd="0" presId="urn:microsoft.com/office/officeart/2005/8/layout/lProcess3"/>
    <dgm:cxn modelId="{75D939FF-7409-4A3F-8B1A-EADD20FE80A9}" type="presParOf" srcId="{8CF3E522-5D57-4AC6-A114-9011ECADB126}" destId="{6489C701-29A2-43EE-B483-7F35B23E0462}" srcOrd="3" destOrd="0" presId="urn:microsoft.com/office/officeart/2005/8/layout/lProcess3"/>
    <dgm:cxn modelId="{1A91C01A-E625-48CA-999E-780176C91728}" type="presParOf" srcId="{8CF3E522-5D57-4AC6-A114-9011ECADB126}" destId="{34BC7A11-46D6-4CD3-A2C1-3FD5B3D3F123}" srcOrd="4" destOrd="0" presId="urn:microsoft.com/office/officeart/2005/8/layout/lProcess3"/>
    <dgm:cxn modelId="{A145B14A-F848-4647-BF65-E1787910DDE1}" type="presParOf" srcId="{34BC7A11-46D6-4CD3-A2C1-3FD5B3D3F123}" destId="{803580E4-39B5-44E5-A355-43EEFE242A45}" srcOrd="0" destOrd="0" presId="urn:microsoft.com/office/officeart/2005/8/layout/lProcess3"/>
    <dgm:cxn modelId="{5C25F61E-18AE-475D-AB3E-7B35CF7878A2}" type="presParOf" srcId="{8CF3E522-5D57-4AC6-A114-9011ECADB126}" destId="{48968FDD-2CAD-44D2-ABC1-A074F5AEE7EE}" srcOrd="5" destOrd="0" presId="urn:microsoft.com/office/officeart/2005/8/layout/lProcess3"/>
    <dgm:cxn modelId="{D6D53366-B51F-44BB-ACBD-3FA5380ED638}" type="presParOf" srcId="{8CF3E522-5D57-4AC6-A114-9011ECADB126}" destId="{E5CACCF2-1E9C-4594-B0E5-63D54C4C3B51}" srcOrd="6" destOrd="0" presId="urn:microsoft.com/office/officeart/2005/8/layout/lProcess3"/>
    <dgm:cxn modelId="{B6A49499-96E3-4CFC-A319-9C6953AD7F6F}" type="presParOf" srcId="{E5CACCF2-1E9C-4594-B0E5-63D54C4C3B51}" destId="{38B3533C-0604-42C2-B6E4-34D51AE7EEA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5C488-2D82-48FA-94E1-E6ED648AE07E}">
      <dsp:nvSpPr>
        <dsp:cNvPr id="0" name=""/>
        <dsp:cNvSpPr/>
      </dsp:nvSpPr>
      <dsp:spPr>
        <a:xfrm>
          <a:off x="3" y="0"/>
          <a:ext cx="1976500" cy="549715"/>
        </a:xfrm>
        <a:prstGeom prst="flowChartDelay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ctr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3" y="80504"/>
        <a:ext cx="1687048" cy="388707"/>
      </dsp:txXfrm>
    </dsp:sp>
    <dsp:sp modelId="{5F7C99BF-9C18-4701-B642-69C8B195B816}">
      <dsp:nvSpPr>
        <dsp:cNvPr id="0" name=""/>
        <dsp:cNvSpPr/>
      </dsp:nvSpPr>
      <dsp:spPr>
        <a:xfrm>
          <a:off x="1" y="627074"/>
          <a:ext cx="1358882" cy="549715"/>
        </a:xfrm>
        <a:prstGeom prst="flowChartDelay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1" y="707578"/>
        <a:ext cx="1159878" cy="388707"/>
      </dsp:txXfrm>
    </dsp:sp>
    <dsp:sp modelId="{803580E4-39B5-44E5-A355-43EEFE242A45}">
      <dsp:nvSpPr>
        <dsp:cNvPr id="0" name=""/>
        <dsp:cNvSpPr/>
      </dsp:nvSpPr>
      <dsp:spPr>
        <a:xfrm>
          <a:off x="1" y="1253750"/>
          <a:ext cx="1784787" cy="549715"/>
        </a:xfrm>
        <a:prstGeom prst="flowChartDelay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1" y="1334254"/>
        <a:ext cx="1523411" cy="388707"/>
      </dsp:txXfrm>
    </dsp:sp>
    <dsp:sp modelId="{38B3533C-0604-42C2-B6E4-34D51AE7EEAA}">
      <dsp:nvSpPr>
        <dsp:cNvPr id="0" name=""/>
        <dsp:cNvSpPr/>
      </dsp:nvSpPr>
      <dsp:spPr>
        <a:xfrm>
          <a:off x="0" y="1880824"/>
          <a:ext cx="1543407" cy="549715"/>
        </a:xfrm>
        <a:prstGeom prst="flowChartDelay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0" y="1961328"/>
        <a:ext cx="1317380" cy="38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93B43-85E4-4DD7-A686-739B031CF162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54E66-7DBD-4183-8CCB-0A71A5DE65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5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609E5-0D7D-4A72-A3E7-84F347EBBF95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E3D15-37DA-4B0B-BB5B-F9782FE4C1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6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89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1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6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4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4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78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2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46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96F6-935B-4887-B2A3-B76695E5F55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0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我們要找的機器學習模型是</a:t>
            </a:r>
            <a:r>
              <a:rPr lang="en-US" altLang="zh-TW" dirty="0"/>
              <a:t>supervised categorial learning</a:t>
            </a:r>
            <a:r>
              <a:rPr lang="zh-TW" altLang="en-US" dirty="0"/>
              <a:t>，在這個條件下的模型有這些。</a:t>
            </a:r>
            <a:r>
              <a:rPr kumimoji="1" lang="zh-TW" altLang="en-US" dirty="0"/>
              <a:t>之後我們選了</a:t>
            </a:r>
            <a:r>
              <a:rPr kumimoji="1" lang="en-US" altLang="zh-TW" dirty="0" err="1"/>
              <a:t>cforest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cforest</a:t>
            </a:r>
            <a:r>
              <a:rPr lang="en-US" altLang="zh-TW" dirty="0"/>
              <a:t> </a:t>
            </a:r>
            <a:r>
              <a:rPr lang="zh-CN" altLang="en-US" dirty="0"/>
              <a:t>類似</a:t>
            </a:r>
            <a:r>
              <a:rPr lang="en-US" altLang="zh-TW" dirty="0"/>
              <a:t>Random Forest</a:t>
            </a:r>
            <a:r>
              <a:rPr lang="zh-CN" altLang="en-US" dirty="0"/>
              <a:t>，特別之處是比較精確但是會花比較多資源。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9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2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4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71052-D2CD-4509-9529-09D0CAC893E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5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96F6-935B-4887-B2A3-B76695E5F55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0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71052-D2CD-4509-9529-09D0CAC893E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9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0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79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" name="文本框 38"/>
          <p:cNvSpPr txBox="1"/>
          <p:nvPr userDrawn="1"/>
        </p:nvSpPr>
        <p:spPr>
          <a:xfrm>
            <a:off x="2879812" y="304292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9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706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4802082"/>
            <a:ext cx="9144000" cy="3430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25393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8248-A63A-4CC1-A050-FA7A832C65BD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8" r:id="rId9"/>
    <p:sldLayoutId id="2147483669" r:id="rId10"/>
    <p:sldLayoutId id="2147483670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5" r:id="rId18"/>
    <p:sldLayoutId id="2147483671" r:id="rId19"/>
    <p:sldLayoutId id="2147483673" r:id="rId20"/>
    <p:sldLayoutId id="2147483674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A85F2E1-A269-4B35-99D8-5C83C42C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230800" y="-399649"/>
            <a:ext cx="4913198" cy="5132433"/>
          </a:xfrm>
          <a:prstGeom prst="rect">
            <a:avLst/>
          </a:prstGeom>
        </p:spPr>
      </p:pic>
      <p:sp>
        <p:nvSpPr>
          <p:cNvPr id="4" name="文本框 158"/>
          <p:cNvSpPr txBox="1"/>
          <p:nvPr/>
        </p:nvSpPr>
        <p:spPr>
          <a:xfrm>
            <a:off x="1619672" y="1744452"/>
            <a:ext cx="2801373" cy="1327551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綜藝大熱門 </a:t>
            </a:r>
            <a:endParaRPr kumimoji="1"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TW" altLang="en-US" sz="2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收視率預測</a:t>
            </a:r>
            <a:endParaRPr kumimoji="1" lang="zh-CN" altLang="en-US" sz="22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160"/>
          <p:cNvSpPr txBox="1"/>
          <p:nvPr/>
        </p:nvSpPr>
        <p:spPr>
          <a:xfrm>
            <a:off x="1943708" y="3464452"/>
            <a:ext cx="1425539" cy="896664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顏嘉佑</a:t>
            </a:r>
            <a:endParaRPr kumimoji="1"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黃侲艗</a:t>
            </a:r>
            <a:endParaRPr kumimoji="1"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沈祐珍</a:t>
            </a:r>
            <a:endParaRPr kumimoji="1"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5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836204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13257" b="30704"/>
          <a:stretch/>
        </p:blipFill>
        <p:spPr>
          <a:xfrm>
            <a:off x="0" y="1157645"/>
            <a:ext cx="9399406" cy="3898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82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 </a:t>
              </a:r>
              <a:r>
                <a:rPr lang="en-US" altLang="zh-TW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&amp; </a:t>
              </a:r>
              <a:r>
                <a:rPr lang="en-US" altLang="zh-TW" sz="2600" dirty="0" err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7341"/>
          <a:stretch/>
        </p:blipFill>
        <p:spPr>
          <a:xfrm>
            <a:off x="204037" y="736340"/>
            <a:ext cx="8388424" cy="4294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7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TW" sz="2600" dirty="0" err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觀看次數分類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47727" y="736340"/>
            <a:ext cx="8848546" cy="4291675"/>
            <a:chOff x="72998" y="585124"/>
            <a:chExt cx="8848546" cy="4291675"/>
          </a:xfrm>
        </p:grpSpPr>
        <p:pic>
          <p:nvPicPr>
            <p:cNvPr id="2050" name="Picture 2" descr="https://scontent-tpe1-1.xx.fbcdn.net/v/t1.15752-9/35361785_2000291783323613_5460584547840163840_n.png?_nc_cat=0&amp;_nc_eui2=AeGaD155Orme13n69xPyq3-8PvQCi8-InWvWQ2ZrHd0_QG6_sW_MbQYPsfOopzxr4okTaRSgiyR-Ywm5jGppEMjuQy4RwryjUYk2PyQ7Ptc1mg&amp;oh=adde94809c12692df39373d0e10fb34a&amp;oe=5BAFF48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5124"/>
              <a:ext cx="8237976" cy="429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125522" y="2820657"/>
              <a:ext cx="900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100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3001" y="3112604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80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3000" y="3472644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50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999" y="3688668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30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998" y="3976700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10</a:t>
              </a:r>
              <a:r>
                <a:rPr lang="zh-TW" altLang="en-US" sz="1600" dirty="0"/>
                <a:t>萬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03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來賓數字化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224631"/>
            <a:ext cx="1952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來賓數字化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" y="1384412"/>
            <a:ext cx="8935509" cy="29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325"/>
            <a:ext cx="9144000" cy="43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360"/>
            <a:ext cx="9144000" cy="27321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1960" y="2788568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9872" y="1420416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3628" y="881667"/>
            <a:ext cx="3132348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36"/>
          <p:cNvSpPr txBox="1"/>
          <p:nvPr/>
        </p:nvSpPr>
        <p:spPr>
          <a:xfrm>
            <a:off x="398544" y="3948776"/>
            <a:ext cx="8433018" cy="496554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透過搜尋頁面用迴圈去爬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6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360"/>
            <a:ext cx="9144000" cy="27321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1960" y="2788568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9872" y="1420416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3628" y="881667"/>
            <a:ext cx="3132348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4" y="649243"/>
            <a:ext cx="6356606" cy="3266401"/>
          </a:xfrm>
          <a:prstGeom prst="rect">
            <a:avLst/>
          </a:prstGeom>
        </p:spPr>
      </p:pic>
      <p:sp>
        <p:nvSpPr>
          <p:cNvPr id="10" name="文本框 36"/>
          <p:cNvSpPr txBox="1"/>
          <p:nvPr/>
        </p:nvSpPr>
        <p:spPr>
          <a:xfrm>
            <a:off x="107504" y="4226102"/>
            <a:ext cx="6912768" cy="558110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一百萬以上、八十到一百、五十到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八十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三十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到五十、十到三十來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kumimoji="1" lang="en-US" altLang="zh-TW" sz="1600" spc="-15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TW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代表一百萬以上，依次往下，十萬以下是</a:t>
            </a:r>
            <a:r>
              <a:rPr kumimoji="1" lang="en-US" altLang="zh-TW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16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3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資料觀察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內容版面配置區 1"/>
          <p:cNvSpPr txBox="1">
            <a:spLocks/>
          </p:cNvSpPr>
          <p:nvPr/>
        </p:nvSpPr>
        <p:spPr>
          <a:xfrm>
            <a:off x="395569" y="988368"/>
            <a:ext cx="8244916" cy="385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共收集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筆資料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最高觀看次數：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2,560,993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（挑戰對方的主打歌！ 原唱招架得住嗎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？）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最低觀看</a:t>
            </a:r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次數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68,488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（菜英文也能當導遊？ 明星挑戰外國人旅行團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！）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平均觀看次數：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421,189.9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夫妻（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次）活動（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次）遊戲（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次）歌曲（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次）模仿（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次）談話性（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次）職業（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8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資料觀察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內容版面配置區 1"/>
          <p:cNvSpPr txBox="1">
            <a:spLocks/>
          </p:cNvSpPr>
          <p:nvPr/>
        </p:nvSpPr>
        <p:spPr>
          <a:xfrm>
            <a:off x="395569" y="988368"/>
            <a:ext cx="8244916" cy="385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共收集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筆資料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最高觀看次數：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2,560,993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（挑戰對方的主打歌！ 原唱招架得住嗎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？）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最低觀看</a:t>
            </a:r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次數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68,488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（菜英文也能當導遊？ 明星挑戰外國人旅行團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！）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平均觀看次數：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421,189.9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夫妻（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次）活動（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次）遊戲（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次）歌曲（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次）模仿（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次）談話性（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次）職業（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9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0" y="232284"/>
            <a:ext cx="2470811" cy="531789"/>
            <a:chOff x="0" y="232284"/>
            <a:chExt cx="2470811" cy="531789"/>
          </a:xfrm>
        </p:grpSpPr>
        <p:sp>
          <p:nvSpPr>
            <p:cNvPr id="34" name="矩形 33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綜藝大熱門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Hot Door Night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572"/>
            <a:ext cx="9144000" cy="1689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863768"/>
            <a:ext cx="4248472" cy="2251434"/>
          </a:xfrm>
          <a:prstGeom prst="rect">
            <a:avLst/>
          </a:prstGeom>
        </p:spPr>
      </p:pic>
      <p:sp>
        <p:nvSpPr>
          <p:cNvPr id="39" name="文本框 53"/>
          <p:cNvSpPr txBox="1"/>
          <p:nvPr/>
        </p:nvSpPr>
        <p:spPr>
          <a:xfrm>
            <a:off x="4896036" y="1826957"/>
            <a:ext cx="4140460" cy="1449615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由吳宗憲、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陳漢典、</a:t>
            </a:r>
            <a:r>
              <a:rPr lang="en-US" altLang="zh-TW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LuLu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主持的帶狀綜藝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節目內容多元，曾多次入圍金鐘獎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綜藝節目主持人獎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綜藝節目獎」及「綜藝節目主持人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獎」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年以來長年位居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帶狀綜藝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節目前三名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6"/>
          <p:cNvSpPr txBox="1"/>
          <p:nvPr/>
        </p:nvSpPr>
        <p:spPr>
          <a:xfrm>
            <a:off x="3826659" y="3445143"/>
            <a:ext cx="1490681" cy="1358329"/>
          </a:xfrm>
          <a:prstGeom prst="rect">
            <a:avLst/>
          </a:prstGeom>
          <a:noFill/>
        </p:spPr>
        <p:txBody>
          <a:bodyPr wrap="none" lIns="65032" tIns="32516" rIns="65032" bIns="32516" rtlCol="0">
            <a:spAutoFit/>
          </a:bodyPr>
          <a:lstStyle/>
          <a:p>
            <a:pPr algn="ctr"/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分析其在</a:t>
            </a:r>
            <a:endParaRPr kumimoji="1" lang="en-US" altLang="zh-CN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800" spc="-15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Youtube</a:t>
            </a:r>
            <a:endParaRPr kumimoji="1" lang="en-US" altLang="zh-CN" sz="2800" spc="-15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觀看次</a:t>
            </a:r>
            <a:r>
              <a:rPr kumimoji="1" lang="zh-TW" altLang="en-US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66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821"/>
            <a:ext cx="9144000" cy="4572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07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主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題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82" y="0"/>
            <a:ext cx="6860118" cy="5145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56" y="0"/>
            <a:ext cx="6860118" cy="5145088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平均觀看次數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82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989"/>
            <a:ext cx="9144000" cy="4763678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52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7D2E33-F2F4-4069-8A16-D3C2E8C7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5788"/>
            <a:ext cx="4463988" cy="5132433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423608" y="1727319"/>
            <a:ext cx="119840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816208"/>
            <a:r>
              <a:rPr lang="en-US" altLang="zh-CN" sz="8000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cs typeface="IrisUPC" pitchFamily="34" charset="-34"/>
              </a:rPr>
              <a:t>02</a:t>
            </a:r>
            <a:endParaRPr lang="en-CA" sz="8000" spc="-113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isUPC" pitchFamily="34" charset="-34"/>
              <a:ea typeface="微软雅黑" panose="020B0503020204020204" pitchFamily="34" charset="-122"/>
              <a:cs typeface="IrisUPC" pitchFamily="34" charset="-34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16016" y="2068490"/>
            <a:ext cx="2543962" cy="684077"/>
            <a:chOff x="4716016" y="2068490"/>
            <a:chExt cx="2543962" cy="684077"/>
          </a:xfrm>
        </p:grpSpPr>
        <p:sp>
          <p:nvSpPr>
            <p:cNvPr id="14" name="Rectangular Callout 15">
              <a:extLst>
                <a:ext uri="{FF2B5EF4-FFF2-40B4-BE49-F238E27FC236}">
                  <a16:creationId xmlns:a16="http://schemas.microsoft.com/office/drawing/2014/main" id="{3696D625-9CD3-4163-A058-CBD12B14D471}"/>
                </a:ext>
              </a:extLst>
            </p:cNvPr>
            <p:cNvSpPr/>
            <p:nvPr/>
          </p:nvSpPr>
          <p:spPr>
            <a:xfrm flipH="1">
              <a:off x="4716016" y="2134426"/>
              <a:ext cx="2339378" cy="6181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CAC1C106-D90E-4388-80D4-0017C0CCA2CE}"/>
                </a:ext>
              </a:extLst>
            </p:cNvPr>
            <p:cNvSpPr/>
            <p:nvPr/>
          </p:nvSpPr>
          <p:spPr>
            <a:xfrm>
              <a:off x="4904752" y="2068490"/>
              <a:ext cx="2355226" cy="541638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預測模型</a:t>
              </a:r>
              <a:endParaRPr lang="zh-CN" altLang="en-US" sz="22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8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7"/>
          <p:cNvSpPr txBox="1"/>
          <p:nvPr/>
        </p:nvSpPr>
        <p:spPr>
          <a:xfrm>
            <a:off x="1030252" y="1159363"/>
            <a:ext cx="7286164" cy="3537497"/>
          </a:xfrm>
          <a:prstGeom prst="rect">
            <a:avLst/>
          </a:prstGeom>
          <a:noFill/>
        </p:spPr>
        <p:txBody>
          <a:bodyPr wrap="square" lIns="100765" tIns="50382" rIns="100765" bIns="50382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Logistic regression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Decision tree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（</a:t>
            </a: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cart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）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Naive-Bayes 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ＫＮＮ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Random Forest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 err="1">
                <a:solidFill>
                  <a:schemeClr val="tx2">
                    <a:lumMod val="75000"/>
                  </a:schemeClr>
                </a:solidFill>
              </a:rPr>
              <a:t>cforest</a:t>
            </a:r>
            <a:endParaRPr kumimoji="1" lang="zh-TW" alt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 defTabSz="685165">
              <a:lnSpc>
                <a:spcPct val="150000"/>
              </a:lnSpc>
              <a:defRPr/>
            </a:pPr>
            <a:endParaRPr lang="en-US" altLang="zh-CN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1500" y="232284"/>
            <a:ext cx="7632848" cy="511487"/>
            <a:chOff x="32450" y="232284"/>
            <a:chExt cx="3464138" cy="511487"/>
          </a:xfrm>
        </p:grpSpPr>
        <p:sp>
          <p:nvSpPr>
            <p:cNvPr id="22" name="矩形 21"/>
            <p:cNvSpPr/>
            <p:nvPr/>
          </p:nvSpPr>
          <p:spPr>
            <a:xfrm>
              <a:off x="32450" y="239715"/>
              <a:ext cx="228764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3029012" cy="500141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模型選擇：</a:t>
              </a:r>
              <a:r>
                <a:rPr lang="en-US" altLang="zh-TW" sz="2800" dirty="0"/>
                <a:t> </a:t>
              </a:r>
              <a:r>
                <a:rPr lang="en-US" altLang="zh-TW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supervised categorial learning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35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Cforest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cforest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(factor(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g_view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~ </a:t>
            </a:r>
            <a:r>
              <a:rPr kumimoji="1" lang="zh-TW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分類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kumimoji="1" lang="zh-TW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來賓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data = data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1" lang="en-US" altLang="zh-TW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predict1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predict(model, test,  OOB=TRUE, type = "response")</a:t>
            </a:r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1245059" y="1116496"/>
            <a:ext cx="1866933" cy="591885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 smtClean="0"/>
              <a:t>主題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377"/>
            <a:ext cx="9144000" cy="143348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0.092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9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sparse_matrix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7,objective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predict1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predict(model, test,  OOB=TRUE, type = "response")</a:t>
            </a:r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1245059" y="1116496"/>
            <a:ext cx="1866933" cy="591885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 smtClean="0"/>
              <a:t>主題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377"/>
            <a:ext cx="9144000" cy="143348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62422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0.04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缺失值補</a:t>
            </a:r>
            <a:r>
              <a:rPr kumimoji="1"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bst3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sparse_matrix3,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10,objective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predict(bst3, sparse_matrix3)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0.105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274"/>
            <a:ext cx="9144000" cy="13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7779" y="1037871"/>
            <a:ext cx="4860540" cy="351489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轉換表格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讓每個藝人獨立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bst4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sparse_matrix4,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5,objective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predict(bst4, sparse_matrix4)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391980" y="787124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0.373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14" y="-36627"/>
            <a:ext cx="216465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 rot="16200000">
            <a:off x="-577020" y="1480000"/>
            <a:ext cx="4182491" cy="2983204"/>
          </a:xfrm>
          <a:custGeom>
            <a:avLst/>
            <a:gdLst>
              <a:gd name="connsiteX0" fmla="*/ 290314 w 2817606"/>
              <a:gd name="connsiteY0" fmla="*/ 0 h 1741847"/>
              <a:gd name="connsiteX1" fmla="*/ 2527292 w 2817606"/>
              <a:gd name="connsiteY1" fmla="*/ 0 h 1741847"/>
              <a:gd name="connsiteX2" fmla="*/ 2817606 w 2817606"/>
              <a:gd name="connsiteY2" fmla="*/ 290314 h 1741847"/>
              <a:gd name="connsiteX3" fmla="*/ 2817606 w 2817606"/>
              <a:gd name="connsiteY3" fmla="*/ 1741847 h 1741847"/>
              <a:gd name="connsiteX4" fmla="*/ 2817606 w 2817606"/>
              <a:gd name="connsiteY4" fmla="*/ 1741847 h 1741847"/>
              <a:gd name="connsiteX5" fmla="*/ 0 w 2817606"/>
              <a:gd name="connsiteY5" fmla="*/ 1741847 h 1741847"/>
              <a:gd name="connsiteX6" fmla="*/ 0 w 2817606"/>
              <a:gd name="connsiteY6" fmla="*/ 1741847 h 1741847"/>
              <a:gd name="connsiteX7" fmla="*/ 0 w 2817606"/>
              <a:gd name="connsiteY7" fmla="*/ 290314 h 1741847"/>
              <a:gd name="connsiteX8" fmla="*/ 290314 w 2817606"/>
              <a:gd name="connsiteY8" fmla="*/ 0 h 1741847"/>
              <a:gd name="connsiteX0" fmla="*/ 290314 w 2817606"/>
              <a:gd name="connsiteY0" fmla="*/ 436099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290314 w 2817606"/>
              <a:gd name="connsiteY8" fmla="*/ 436099 h 2177946"/>
              <a:gd name="connsiteX0" fmla="*/ 416923 w 2817606"/>
              <a:gd name="connsiteY0" fmla="*/ 84407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416923 w 2817606"/>
              <a:gd name="connsiteY8" fmla="*/ 84407 h 2177946"/>
              <a:gd name="connsiteX0" fmla="*/ 416923 w 2817606"/>
              <a:gd name="connsiteY0" fmla="*/ 84407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416923 w 2817606"/>
              <a:gd name="connsiteY8" fmla="*/ 84407 h 2177946"/>
              <a:gd name="connsiteX0" fmla="*/ 416923 w 2817606"/>
              <a:gd name="connsiteY0" fmla="*/ 196949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416923 w 2817606"/>
              <a:gd name="connsiteY8" fmla="*/ 196949 h 2290488"/>
              <a:gd name="connsiteX0" fmla="*/ 445058 w 2817606"/>
              <a:gd name="connsiteY0" fmla="*/ 267287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445058 w 2817606"/>
              <a:gd name="connsiteY8" fmla="*/ 267287 h 2290488"/>
              <a:gd name="connsiteX0" fmla="*/ 796750 w 2817606"/>
              <a:gd name="connsiteY0" fmla="*/ 337626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796750 w 2817606"/>
              <a:gd name="connsiteY8" fmla="*/ 337626 h 2290488"/>
              <a:gd name="connsiteX0" fmla="*/ 796750 w 2817606"/>
              <a:gd name="connsiteY0" fmla="*/ 338620 h 2291482"/>
              <a:gd name="connsiteX1" fmla="*/ 2147464 w 2817606"/>
              <a:gd name="connsiteY1" fmla="*/ 994 h 2291482"/>
              <a:gd name="connsiteX2" fmla="*/ 2817606 w 2817606"/>
              <a:gd name="connsiteY2" fmla="*/ 839949 h 2291482"/>
              <a:gd name="connsiteX3" fmla="*/ 2817606 w 2817606"/>
              <a:gd name="connsiteY3" fmla="*/ 2291482 h 2291482"/>
              <a:gd name="connsiteX4" fmla="*/ 2817606 w 2817606"/>
              <a:gd name="connsiteY4" fmla="*/ 2291482 h 2291482"/>
              <a:gd name="connsiteX5" fmla="*/ 0 w 2817606"/>
              <a:gd name="connsiteY5" fmla="*/ 2291482 h 2291482"/>
              <a:gd name="connsiteX6" fmla="*/ 0 w 2817606"/>
              <a:gd name="connsiteY6" fmla="*/ 2291482 h 2291482"/>
              <a:gd name="connsiteX7" fmla="*/ 0 w 2817606"/>
              <a:gd name="connsiteY7" fmla="*/ 839949 h 2291482"/>
              <a:gd name="connsiteX8" fmla="*/ 796750 w 2817606"/>
              <a:gd name="connsiteY8" fmla="*/ 338620 h 2291482"/>
              <a:gd name="connsiteX0" fmla="*/ 796750 w 2817606"/>
              <a:gd name="connsiteY0" fmla="*/ 338620 h 2291482"/>
              <a:gd name="connsiteX1" fmla="*/ 2100980 w 2817606"/>
              <a:gd name="connsiteY1" fmla="*/ 994 h 2291482"/>
              <a:gd name="connsiteX2" fmla="*/ 2817606 w 2817606"/>
              <a:gd name="connsiteY2" fmla="*/ 839949 h 2291482"/>
              <a:gd name="connsiteX3" fmla="*/ 2817606 w 2817606"/>
              <a:gd name="connsiteY3" fmla="*/ 2291482 h 2291482"/>
              <a:gd name="connsiteX4" fmla="*/ 2817606 w 2817606"/>
              <a:gd name="connsiteY4" fmla="*/ 2291482 h 2291482"/>
              <a:gd name="connsiteX5" fmla="*/ 0 w 2817606"/>
              <a:gd name="connsiteY5" fmla="*/ 2291482 h 2291482"/>
              <a:gd name="connsiteX6" fmla="*/ 0 w 2817606"/>
              <a:gd name="connsiteY6" fmla="*/ 2291482 h 2291482"/>
              <a:gd name="connsiteX7" fmla="*/ 0 w 2817606"/>
              <a:gd name="connsiteY7" fmla="*/ 839949 h 2291482"/>
              <a:gd name="connsiteX8" fmla="*/ 796750 w 2817606"/>
              <a:gd name="connsiteY8" fmla="*/ 338620 h 2291482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15494 w 2817606"/>
              <a:gd name="connsiteY7" fmla="*/ 996229 h 2292033"/>
              <a:gd name="connsiteX8" fmla="*/ 796750 w 2817606"/>
              <a:gd name="connsiteY8" fmla="*/ 339171 h 2292033"/>
              <a:gd name="connsiteX0" fmla="*/ 798775 w 2819631"/>
              <a:gd name="connsiteY0" fmla="*/ 339171 h 2292033"/>
              <a:gd name="connsiteX1" fmla="*/ 2103005 w 2819631"/>
              <a:gd name="connsiteY1" fmla="*/ 1545 h 2292033"/>
              <a:gd name="connsiteX2" fmla="*/ 2819631 w 2819631"/>
              <a:gd name="connsiteY2" fmla="*/ 840500 h 2292033"/>
              <a:gd name="connsiteX3" fmla="*/ 2819631 w 2819631"/>
              <a:gd name="connsiteY3" fmla="*/ 2292033 h 2292033"/>
              <a:gd name="connsiteX4" fmla="*/ 2819631 w 2819631"/>
              <a:gd name="connsiteY4" fmla="*/ 2292033 h 2292033"/>
              <a:gd name="connsiteX5" fmla="*/ 2025 w 2819631"/>
              <a:gd name="connsiteY5" fmla="*/ 2292033 h 2292033"/>
              <a:gd name="connsiteX6" fmla="*/ 2025 w 2819631"/>
              <a:gd name="connsiteY6" fmla="*/ 2292033 h 2292033"/>
              <a:gd name="connsiteX7" fmla="*/ 17519 w 2819631"/>
              <a:gd name="connsiteY7" fmla="*/ 996229 h 2292033"/>
              <a:gd name="connsiteX8" fmla="*/ 798775 w 2819631"/>
              <a:gd name="connsiteY8" fmla="*/ 339171 h 229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631" h="2292033">
                <a:moveTo>
                  <a:pt x="798775" y="339171"/>
                </a:moveTo>
                <a:cubicBezTo>
                  <a:pt x="1811720" y="636097"/>
                  <a:pt x="1632775" y="32691"/>
                  <a:pt x="2103005" y="1545"/>
                </a:cubicBezTo>
                <a:cubicBezTo>
                  <a:pt x="2573235" y="-29601"/>
                  <a:pt x="2819631" y="415428"/>
                  <a:pt x="2819631" y="840500"/>
                </a:cubicBezTo>
                <a:lnTo>
                  <a:pt x="2819631" y="2292033"/>
                </a:lnTo>
                <a:lnTo>
                  <a:pt x="2819631" y="2292033"/>
                </a:lnTo>
                <a:lnTo>
                  <a:pt x="2025" y="2292033"/>
                </a:lnTo>
                <a:lnTo>
                  <a:pt x="2025" y="2292033"/>
                </a:lnTo>
                <a:cubicBezTo>
                  <a:pt x="7190" y="1860098"/>
                  <a:pt x="-13470" y="1530308"/>
                  <a:pt x="17519" y="996229"/>
                </a:cubicBezTo>
                <a:cubicBezTo>
                  <a:pt x="48508" y="462150"/>
                  <a:pt x="545470" y="308027"/>
                  <a:pt x="798775" y="339171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ctr">
              <a:lnSpc>
                <a:spcPct val="120000"/>
              </a:lnSpc>
            </a:pP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242526348"/>
              </p:ext>
            </p:extLst>
          </p:nvPr>
        </p:nvGraphicFramePr>
        <p:xfrm>
          <a:off x="3099556" y="2634708"/>
          <a:ext cx="1976504" cy="243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5304510" y="883432"/>
            <a:ext cx="3724672" cy="560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粉絲圓夢計畫！！ 主持人一個月任務大挑戰！</a:t>
            </a:r>
            <a:r>
              <a:rPr lang="zh-TW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！</a:t>
            </a:r>
            <a:endParaRPr lang="en-US" altLang="zh-TW" dirty="0" smtClean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你的形象賺得了錢嗎？ 藝人業配能力大對抗！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311824" y="1487829"/>
            <a:ext cx="3724672" cy="53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紅鯉魚與綠鯉魚與驢！ 繞口令唱出來大挑戰！</a:t>
            </a:r>
            <a:r>
              <a:rPr lang="zh-TW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！</a:t>
            </a:r>
            <a:endParaRPr lang="en-US" altLang="zh-TW" dirty="0" smtClean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這種東西也能玩？ 第二屆荒謬遊戲大戰！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311824" y="2207028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如果有一天可以變成他</a:t>
            </a:r>
            <a:r>
              <a:rPr lang="en-US" altLang="zh-TW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… </a:t>
            </a: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模仿偶像大車拼！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311824" y="2806451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挑戰對方的主打歌！ 原唱招架得住嗎？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8" name="Rectangle 1436"/>
          <p:cNvSpPr>
            <a:spLocks noChangeArrowheads="1"/>
          </p:cNvSpPr>
          <p:nvPr/>
        </p:nvSpPr>
        <p:spPr bwMode="auto">
          <a:xfrm>
            <a:off x="3311860" y="3294890"/>
            <a:ext cx="92333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談話性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436"/>
          <p:cNvSpPr>
            <a:spLocks noChangeArrowheads="1"/>
          </p:cNvSpPr>
          <p:nvPr/>
        </p:nvSpPr>
        <p:spPr bwMode="auto">
          <a:xfrm>
            <a:off x="3311860" y="3919240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職業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0" name="Rectangle 1436"/>
          <p:cNvSpPr>
            <a:spLocks noChangeArrowheads="1"/>
          </p:cNvSpPr>
          <p:nvPr/>
        </p:nvSpPr>
        <p:spPr bwMode="auto">
          <a:xfrm>
            <a:off x="3311860" y="4543589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夫妻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1" name="Rectangle 1436"/>
          <p:cNvSpPr>
            <a:spLocks noChangeArrowheads="1"/>
          </p:cNvSpPr>
          <p:nvPr/>
        </p:nvSpPr>
        <p:spPr bwMode="auto">
          <a:xfrm>
            <a:off x="3311860" y="2670540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歌曲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099556" y="1461102"/>
            <a:ext cx="1543407" cy="549714"/>
            <a:chOff x="1" y="1983182"/>
            <a:chExt cx="1627748" cy="579754"/>
          </a:xfrm>
        </p:grpSpPr>
        <p:sp>
          <p:nvSpPr>
            <p:cNvPr id="27" name="流程圖: 延遲 26"/>
            <p:cNvSpPr/>
            <p:nvPr/>
          </p:nvSpPr>
          <p:spPr>
            <a:xfrm>
              <a:off x="1" y="1983182"/>
              <a:ext cx="1627748" cy="579754"/>
            </a:xfrm>
            <a:prstGeom prst="flowChartDelay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流程圖: 延遲 4"/>
            <p:cNvSpPr txBox="1"/>
            <p:nvPr/>
          </p:nvSpPr>
          <p:spPr>
            <a:xfrm>
              <a:off x="1" y="2068085"/>
              <a:ext cx="1389370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099556" y="2058834"/>
            <a:ext cx="1976504" cy="549714"/>
            <a:chOff x="1" y="1322262"/>
            <a:chExt cx="1676158" cy="579754"/>
          </a:xfrm>
        </p:grpSpPr>
        <p:sp>
          <p:nvSpPr>
            <p:cNvPr id="34" name="流程圖: 延遲 33"/>
            <p:cNvSpPr/>
            <p:nvPr/>
          </p:nvSpPr>
          <p:spPr>
            <a:xfrm>
              <a:off x="1" y="1322262"/>
              <a:ext cx="1676158" cy="579754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流程圖: 延遲 4"/>
            <p:cNvSpPr txBox="1"/>
            <p:nvPr/>
          </p:nvSpPr>
          <p:spPr>
            <a:xfrm>
              <a:off x="1" y="1407165"/>
              <a:ext cx="1430690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3099560" y="880356"/>
            <a:ext cx="1976500" cy="549714"/>
            <a:chOff x="1" y="661341"/>
            <a:chExt cx="2084508" cy="579754"/>
          </a:xfrm>
        </p:grpSpPr>
        <p:sp>
          <p:nvSpPr>
            <p:cNvPr id="37" name="流程圖: 延遲 36"/>
            <p:cNvSpPr/>
            <p:nvPr/>
          </p:nvSpPr>
          <p:spPr>
            <a:xfrm>
              <a:off x="1" y="661341"/>
              <a:ext cx="2084508" cy="579754"/>
            </a:xfrm>
            <a:prstGeom prst="flowChartDela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流程圖: 延遲 4"/>
            <p:cNvSpPr txBox="1"/>
            <p:nvPr/>
          </p:nvSpPr>
          <p:spPr>
            <a:xfrm>
              <a:off x="1" y="746244"/>
              <a:ext cx="1779239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Rectangle 1436"/>
          <p:cNvSpPr>
            <a:spLocks noChangeArrowheads="1"/>
          </p:cNvSpPr>
          <p:nvPr/>
        </p:nvSpPr>
        <p:spPr bwMode="auto">
          <a:xfrm>
            <a:off x="3320720" y="952364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活動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436"/>
          <p:cNvSpPr>
            <a:spLocks noChangeArrowheads="1"/>
          </p:cNvSpPr>
          <p:nvPr/>
        </p:nvSpPr>
        <p:spPr bwMode="auto">
          <a:xfrm>
            <a:off x="3311860" y="1526003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遊戲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436"/>
          <p:cNvSpPr>
            <a:spLocks noChangeArrowheads="1"/>
          </p:cNvSpPr>
          <p:nvPr/>
        </p:nvSpPr>
        <p:spPr bwMode="auto">
          <a:xfrm>
            <a:off x="3320720" y="2112243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模仿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311824" y="3405874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啊啊啊啊啊！ 跟你相處壓力真的好大！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5311824" y="4030073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一犯傻就會出人命！ 菜鳥醫生糗事一籮筐！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319216" y="4654272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天外飛來橫財！ 妳的老公會背著妳私吞？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49" name="矩形 48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主題類別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5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7" grpId="0">
        <p:bldSub>
          <a:bldDgm bld="one"/>
        </p:bldSub>
      </p:bldGraphic>
      <p:bldP spid="22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rot="5400000">
            <a:off x="1807687" y="2817867"/>
            <a:ext cx="267813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4313054" y="2817867"/>
            <a:ext cx="267813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1 Rectángulo"/>
          <p:cNvSpPr/>
          <p:nvPr/>
        </p:nvSpPr>
        <p:spPr>
          <a:xfrm>
            <a:off x="868234" y="1478802"/>
            <a:ext cx="1976209" cy="787946"/>
          </a:xfrm>
          <a:prstGeom prst="rect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變數太少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8236" y="2733306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只有藝人、類型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42 Rectángulo"/>
          <p:cNvSpPr/>
          <p:nvPr/>
        </p:nvSpPr>
        <p:spPr>
          <a:xfrm>
            <a:off x="3393147" y="1478803"/>
            <a:ext cx="1976210" cy="787946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train-error: 0.XXXXX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3149" y="2733304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遇上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51 Rectángulo"/>
          <p:cNvSpPr/>
          <p:nvPr/>
        </p:nvSpPr>
        <p:spPr>
          <a:xfrm>
            <a:off x="5906838" y="1478803"/>
            <a:ext cx="1977532" cy="787945"/>
          </a:xfrm>
          <a:prstGeom prst="rect">
            <a:avLst/>
          </a:prstGeom>
          <a:solidFill>
            <a:schemeClr val="accent3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藝人的處理方式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06839" y="2733304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藝人處理方式還是不妥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0" y="232284"/>
            <a:ext cx="2470811" cy="531789"/>
            <a:chOff x="0" y="232284"/>
            <a:chExt cx="2470811" cy="531789"/>
          </a:xfrm>
        </p:grpSpPr>
        <p:sp>
          <p:nvSpPr>
            <p:cNvPr id="17" name="矩形 1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檢討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Review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868236" y="3090781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搜尋了一些別人做的</a:t>
            </a:r>
            <a:r>
              <a:rPr lang="zh-TW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範例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4253" y="3451626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片商、評論、留言、按讚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63804" y="3786215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時間等等</a:t>
            </a:r>
            <a:r>
              <a:rPr lang="en-US" altLang="zh-TW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01472" y="3041027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連續都一樣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19309" y="3348750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429143" y="3661443"/>
            <a:ext cx="1833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也導致後來預測下周出來的結果都一樣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06838" y="309078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是否有其他處理方式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4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A85F2E1-A269-4B35-99D8-5C83C42C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230800" y="-399649"/>
            <a:ext cx="4913198" cy="5132433"/>
          </a:xfrm>
          <a:prstGeom prst="rect">
            <a:avLst/>
          </a:prstGeom>
        </p:spPr>
      </p:pic>
      <p:sp>
        <p:nvSpPr>
          <p:cNvPr id="4" name="文本框 158"/>
          <p:cNvSpPr txBox="1"/>
          <p:nvPr/>
        </p:nvSpPr>
        <p:spPr>
          <a:xfrm>
            <a:off x="1691680" y="2068488"/>
            <a:ext cx="2801373" cy="880249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69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7" name="矩形 2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資料來源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63293"/>
          <a:stretch/>
        </p:blipFill>
        <p:spPr>
          <a:xfrm>
            <a:off x="1115616" y="3796680"/>
            <a:ext cx="7612273" cy="7428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38" y="2234024"/>
            <a:ext cx="1695450" cy="590550"/>
          </a:xfrm>
          <a:prstGeom prst="rect">
            <a:avLst/>
          </a:prstGeom>
        </p:spPr>
      </p:pic>
      <p:sp>
        <p:nvSpPr>
          <p:cNvPr id="12" name="椭圆 28"/>
          <p:cNvSpPr>
            <a:spLocks noChangeArrowheads="1"/>
          </p:cNvSpPr>
          <p:nvPr/>
        </p:nvSpPr>
        <p:spPr bwMode="auto">
          <a:xfrm>
            <a:off x="3671900" y="1710358"/>
            <a:ext cx="1636504" cy="163788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684076"/>
            <a:endParaRPr lang="zh-CN" altLang="en-US" sz="11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5" name="文本框 36"/>
          <p:cNvSpPr txBox="1"/>
          <p:nvPr/>
        </p:nvSpPr>
        <p:spPr>
          <a:xfrm>
            <a:off x="773095" y="1862287"/>
            <a:ext cx="1926697" cy="1358329"/>
          </a:xfrm>
          <a:prstGeom prst="rect">
            <a:avLst/>
          </a:prstGeom>
          <a:noFill/>
        </p:spPr>
        <p:txBody>
          <a:bodyPr wrap="none" lIns="65032" tIns="32516" rIns="65032" bIns="32516" rtlCol="0">
            <a:spAutoFit/>
          </a:bodyPr>
          <a:lstStyle/>
          <a:p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2017/05/22</a:t>
            </a:r>
          </a:p>
          <a:p>
            <a:pPr algn="ctr"/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2018/05/24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6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7D2E33-F2F4-4069-8A16-D3C2E8C7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5788"/>
            <a:ext cx="4463988" cy="5132433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595131" y="1727319"/>
            <a:ext cx="8553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816208"/>
            <a:r>
              <a:rPr lang="en-US" altLang="zh-CN" sz="8000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cs typeface="IrisUPC" pitchFamily="34" charset="-34"/>
              </a:rPr>
              <a:t>01</a:t>
            </a:r>
            <a:endParaRPr lang="en-CA" sz="8000" spc="-113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isUPC" pitchFamily="34" charset="-34"/>
              <a:ea typeface="微软雅黑" panose="020B0503020204020204" pitchFamily="34" charset="-122"/>
              <a:cs typeface="IrisUPC" pitchFamily="34" charset="-34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16016" y="2068490"/>
            <a:ext cx="2543962" cy="684077"/>
            <a:chOff x="4716016" y="2068490"/>
            <a:chExt cx="2543962" cy="684077"/>
          </a:xfrm>
        </p:grpSpPr>
        <p:sp>
          <p:nvSpPr>
            <p:cNvPr id="14" name="Rectangular Callout 15">
              <a:extLst>
                <a:ext uri="{FF2B5EF4-FFF2-40B4-BE49-F238E27FC236}">
                  <a16:creationId xmlns:a16="http://schemas.microsoft.com/office/drawing/2014/main" id="{3696D625-9CD3-4163-A058-CBD12B14D471}"/>
                </a:ext>
              </a:extLst>
            </p:cNvPr>
            <p:cNvSpPr/>
            <p:nvPr/>
          </p:nvSpPr>
          <p:spPr>
            <a:xfrm flipH="1">
              <a:off x="4716016" y="2134426"/>
              <a:ext cx="2339378" cy="6181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CAC1C106-D90E-4388-80D4-0017C0CCA2CE}"/>
                </a:ext>
              </a:extLst>
            </p:cNvPr>
            <p:cNvSpPr/>
            <p:nvPr/>
          </p:nvSpPr>
          <p:spPr>
            <a:xfrm>
              <a:off x="4904752" y="2068490"/>
              <a:ext cx="2355226" cy="541638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資料整理</a:t>
              </a:r>
              <a:endParaRPr lang="zh-CN" altLang="en-US" sz="22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"/>
          <p:cNvSpPr/>
          <p:nvPr/>
        </p:nvSpPr>
        <p:spPr>
          <a:xfrm>
            <a:off x="0" y="2825341"/>
            <a:ext cx="9144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98" name="Oval 6"/>
          <p:cNvSpPr/>
          <p:nvPr/>
        </p:nvSpPr>
        <p:spPr>
          <a:xfrm>
            <a:off x="1121230" y="2732105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99" name="Oval 7"/>
          <p:cNvSpPr/>
          <p:nvPr/>
        </p:nvSpPr>
        <p:spPr>
          <a:xfrm>
            <a:off x="3269909" y="2740272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100" name="Oval 8"/>
          <p:cNvSpPr/>
          <p:nvPr/>
        </p:nvSpPr>
        <p:spPr>
          <a:xfrm>
            <a:off x="5094551" y="2748439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grpSp>
        <p:nvGrpSpPr>
          <p:cNvPr id="3" name="Group 56"/>
          <p:cNvGrpSpPr/>
          <p:nvPr/>
        </p:nvGrpSpPr>
        <p:grpSpPr>
          <a:xfrm>
            <a:off x="2159732" y="1887619"/>
            <a:ext cx="1908215" cy="373537"/>
            <a:chOff x="1221184" y="1784357"/>
            <a:chExt cx="3347902" cy="646718"/>
          </a:xfrm>
          <a:solidFill>
            <a:srgbClr val="7AB005"/>
          </a:solidFill>
        </p:grpSpPr>
        <p:sp>
          <p:nvSpPr>
            <p:cNvPr id="103" name="Rectangular Callout 15"/>
            <p:cNvSpPr/>
            <p:nvPr/>
          </p:nvSpPr>
          <p:spPr>
            <a:xfrm flipH="1">
              <a:off x="1221184" y="1846694"/>
              <a:ext cx="3078665" cy="584381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44"/>
            <p:cNvSpPr/>
            <p:nvPr/>
          </p:nvSpPr>
          <p:spPr>
            <a:xfrm>
              <a:off x="1469564" y="1784357"/>
              <a:ext cx="3099522" cy="597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來賓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4644008" y="3363112"/>
            <a:ext cx="1917143" cy="336285"/>
            <a:chOff x="4844141" y="3398224"/>
            <a:chExt cx="2699660" cy="707453"/>
          </a:xfrm>
          <a:solidFill>
            <a:srgbClr val="7AB005"/>
          </a:solidFill>
        </p:grpSpPr>
        <p:sp>
          <p:nvSpPr>
            <p:cNvPr id="111" name="Rectangular Callout 16"/>
            <p:cNvSpPr/>
            <p:nvPr/>
          </p:nvSpPr>
          <p:spPr>
            <a:xfrm rot="10800000" flipH="1">
              <a:off x="4844141" y="3398224"/>
              <a:ext cx="2699660" cy="707453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53"/>
            <p:cNvSpPr/>
            <p:nvPr/>
          </p:nvSpPr>
          <p:spPr>
            <a:xfrm>
              <a:off x="4952999" y="3422898"/>
              <a:ext cx="2517980" cy="660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上下分集</a:t>
              </a:r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9"/>
          <p:cNvGrpSpPr/>
          <p:nvPr/>
        </p:nvGrpSpPr>
        <p:grpSpPr>
          <a:xfrm>
            <a:off x="686382" y="3391546"/>
            <a:ext cx="1858478" cy="350021"/>
            <a:chOff x="348339" y="3398224"/>
            <a:chExt cx="3094903" cy="549519"/>
          </a:xfrm>
          <a:solidFill>
            <a:srgbClr val="7AB005"/>
          </a:solidFill>
        </p:grpSpPr>
        <p:sp>
          <p:nvSpPr>
            <p:cNvPr id="115" name="Rectangular Callout 14"/>
            <p:cNvSpPr/>
            <p:nvPr/>
          </p:nvSpPr>
          <p:spPr>
            <a:xfrm rot="10800000" flipH="1">
              <a:off x="348339" y="3398224"/>
              <a:ext cx="3094903" cy="483312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7" name="Rectangle 55"/>
            <p:cNvSpPr/>
            <p:nvPr/>
          </p:nvSpPr>
          <p:spPr>
            <a:xfrm>
              <a:off x="457199" y="3405959"/>
              <a:ext cx="2806172" cy="541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重播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93510" y="2325721"/>
            <a:ext cx="27315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9402" y="3121169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94551" y="2269368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7" name="矩形 2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資料整理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Oval 7"/>
          <p:cNvSpPr/>
          <p:nvPr/>
        </p:nvSpPr>
        <p:spPr>
          <a:xfrm>
            <a:off x="7806410" y="2740272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grpSp>
        <p:nvGrpSpPr>
          <p:cNvPr id="35" name="Group 56"/>
          <p:cNvGrpSpPr/>
          <p:nvPr/>
        </p:nvGrpSpPr>
        <p:grpSpPr>
          <a:xfrm>
            <a:off x="6696233" y="1887619"/>
            <a:ext cx="2232251" cy="652486"/>
            <a:chOff x="1221184" y="1784357"/>
            <a:chExt cx="3133572" cy="1129672"/>
          </a:xfrm>
          <a:solidFill>
            <a:srgbClr val="7AB005"/>
          </a:solidFill>
        </p:grpSpPr>
        <p:sp>
          <p:nvSpPr>
            <p:cNvPr id="36" name="Rectangular Callout 15"/>
            <p:cNvSpPr/>
            <p:nvPr/>
          </p:nvSpPr>
          <p:spPr>
            <a:xfrm flipH="1">
              <a:off x="1221184" y="1846694"/>
              <a:ext cx="3078665" cy="584381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4"/>
            <p:cNvSpPr/>
            <p:nvPr/>
          </p:nvSpPr>
          <p:spPr>
            <a:xfrm>
              <a:off x="1255235" y="1784357"/>
              <a:ext cx="3099521" cy="11296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400" b="1" dirty="0" err="1">
                  <a:solidFill>
                    <a:schemeClr val="bg1"/>
                  </a:solidFill>
                  <a:latin typeface="微软雅黑"/>
                  <a:ea typeface="微软雅黑"/>
                </a:rPr>
                <a:t>Youtube</a:t>
              </a: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觀看次數分類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TextBox 28"/>
          <p:cNvSpPr txBox="1"/>
          <p:nvPr/>
        </p:nvSpPr>
        <p:spPr>
          <a:xfrm>
            <a:off x="7785903" y="3121169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63293"/>
          <a:stretch/>
        </p:blipFill>
        <p:spPr>
          <a:xfrm>
            <a:off x="128960" y="4219170"/>
            <a:ext cx="7612273" cy="7428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40" y="1050982"/>
            <a:ext cx="1695450" cy="590550"/>
          </a:xfrm>
          <a:prstGeom prst="rect">
            <a:avLst/>
          </a:prstGeom>
        </p:spPr>
      </p:pic>
      <p:sp>
        <p:nvSpPr>
          <p:cNvPr id="45" name="椭圆 28"/>
          <p:cNvSpPr>
            <a:spLocks noChangeArrowheads="1"/>
          </p:cNvSpPr>
          <p:nvPr/>
        </p:nvSpPr>
        <p:spPr bwMode="auto">
          <a:xfrm>
            <a:off x="71500" y="1280680"/>
            <a:ext cx="1254803" cy="125586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684076"/>
            <a:endParaRPr lang="zh-CN" altLang="en-US" sz="11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8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612367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重播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0" y="1192338"/>
            <a:ext cx="9195700" cy="3595353"/>
            <a:chOff x="175736" y="1568575"/>
            <a:chExt cx="12016264" cy="5207828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736" y="1568575"/>
              <a:ext cx="12016264" cy="520782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75736" y="4386690"/>
              <a:ext cx="11419840" cy="332105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橢圓 4"/>
          <p:cNvSpPr/>
          <p:nvPr/>
        </p:nvSpPr>
        <p:spPr>
          <a:xfrm>
            <a:off x="2519772" y="3103157"/>
            <a:ext cx="144016" cy="264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2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612367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來賓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46949" y="1960476"/>
            <a:ext cx="8850101" cy="2836036"/>
            <a:chOff x="175736" y="2925763"/>
            <a:chExt cx="12016264" cy="385064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t="26061"/>
            <a:stretch/>
          </p:blipFill>
          <p:spPr>
            <a:xfrm>
              <a:off x="175736" y="2925763"/>
              <a:ext cx="12016264" cy="385064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120640" y="3005445"/>
              <a:ext cx="4561840" cy="652155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044" y="234489"/>
            <a:ext cx="3340557" cy="13900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502" y="171125"/>
            <a:ext cx="3292411" cy="1516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836204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上下分集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l="350" t="8236" r="-350" b="9498"/>
          <a:stretch/>
        </p:blipFill>
        <p:spPr>
          <a:xfrm>
            <a:off x="56624" y="2428528"/>
            <a:ext cx="9030752" cy="255791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79" y="156047"/>
            <a:ext cx="2826121" cy="2844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3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第一PPT，www.1ppt.com">
  <a:themeElements>
    <a:clrScheme name="自定义 9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A0D7"/>
      </a:accent1>
      <a:accent2>
        <a:srgbClr val="7FD4E9"/>
      </a:accent2>
      <a:accent3>
        <a:srgbClr val="A5A5A5"/>
      </a:accent3>
      <a:accent4>
        <a:srgbClr val="22A0D7"/>
      </a:accent4>
      <a:accent5>
        <a:srgbClr val="7FD4E9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861</Words>
  <Application>Microsoft Office PowerPoint</Application>
  <PresentationFormat>自訂</PresentationFormat>
  <Paragraphs>186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IrisUPC</vt:lpstr>
      <vt:lpstr>微软雅黑</vt:lpstr>
      <vt:lpstr>宋体</vt:lpstr>
      <vt:lpstr>新細明體</vt:lpstr>
      <vt:lpstr>Arial</vt:lpstr>
      <vt:lpstr>Calibri</vt:lpstr>
      <vt:lpstr>Calibri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主題</vt:lpstr>
      <vt:lpstr>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</dc:title>
  <dc:creator>第一PPT</dc:creator>
  <cp:keywords>www.1ppt.com</cp:keywords>
  <cp:lastModifiedBy>沈祐珍</cp:lastModifiedBy>
  <cp:revision>218</cp:revision>
  <dcterms:created xsi:type="dcterms:W3CDTF">2017-06-17T15:55:29Z</dcterms:created>
  <dcterms:modified xsi:type="dcterms:W3CDTF">2018-06-21T01:16:53Z</dcterms:modified>
</cp:coreProperties>
</file>